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8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3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6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5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86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9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0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62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6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0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0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E355D3-16AF-4D39-A9AC-C2F0C4845D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" t="27191" r="3861" b="5412"/>
          <a:stretch/>
        </p:blipFill>
        <p:spPr>
          <a:xfrm>
            <a:off x="1392146" y="1673007"/>
            <a:ext cx="5700729" cy="451549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460089-88CC-4B44-B4D0-1EAB114A8A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727" y="5568746"/>
            <a:ext cx="839753" cy="811925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CA5364C-7ACA-4578-A560-3D405A874F25}"/>
              </a:ext>
            </a:extLst>
          </p:cNvPr>
          <p:cNvSpPr/>
          <p:nvPr/>
        </p:nvSpPr>
        <p:spPr>
          <a:xfrm>
            <a:off x="5622994" y="1673007"/>
            <a:ext cx="537205" cy="23620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GB" sz="750" b="1" dirty="0">
                <a:solidFill>
                  <a:prstClr val="white">
                    <a:lumMod val="50000"/>
                  </a:prstClr>
                </a:solidFill>
              </a:rPr>
              <a:t>GCSEs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2831D3E9-E8D1-420C-83F3-19B739C7A55A}"/>
              </a:ext>
            </a:extLst>
          </p:cNvPr>
          <p:cNvGrpSpPr/>
          <p:nvPr/>
        </p:nvGrpSpPr>
        <p:grpSpPr>
          <a:xfrm>
            <a:off x="5675149" y="6195596"/>
            <a:ext cx="364812" cy="392388"/>
            <a:chOff x="8011323" y="6103580"/>
            <a:chExt cx="648555" cy="52318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D64165E3-D2B9-4D53-802E-E3BA54E4B1B7}"/>
                </a:ext>
              </a:extLst>
            </p:cNvPr>
            <p:cNvSpPr/>
            <p:nvPr/>
          </p:nvSpPr>
          <p:spPr>
            <a:xfrm>
              <a:off x="8094178" y="6103580"/>
              <a:ext cx="468000" cy="468000"/>
            </a:xfrm>
            <a:prstGeom prst="ellipse">
              <a:avLst/>
            </a:prstGeom>
            <a:solidFill>
              <a:srgbClr val="C5A5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en-GB" sz="600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C69565A8-4578-4A3E-8BAB-A9B882FD15B6}"/>
                </a:ext>
              </a:extLst>
            </p:cNvPr>
            <p:cNvSpPr txBox="1"/>
            <p:nvPr/>
          </p:nvSpPr>
          <p:spPr>
            <a:xfrm>
              <a:off x="8011323" y="6180488"/>
              <a:ext cx="648555" cy="44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525" b="1" dirty="0">
                  <a:solidFill>
                    <a:prstClr val="white"/>
                  </a:solidFill>
                </a:rPr>
                <a:t>KS2-3 Transition</a:t>
              </a:r>
              <a:endParaRPr lang="en-GB" sz="525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8745" y="5987538"/>
            <a:ext cx="63316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Attend Year </a:t>
            </a:r>
            <a:r>
              <a:rPr lang="en-GB" sz="750" b="1" dirty="0" smtClean="0">
                <a:solidFill>
                  <a:prstClr val="black"/>
                </a:solidFill>
              </a:rPr>
              <a:t>5 and 6 </a:t>
            </a:r>
            <a:r>
              <a:rPr lang="en-GB" sz="750" b="1" dirty="0">
                <a:solidFill>
                  <a:prstClr val="black"/>
                </a:solidFill>
              </a:rPr>
              <a:t>Day</a:t>
            </a:r>
          </a:p>
        </p:txBody>
      </p:sp>
      <p:cxnSp>
        <p:nvCxnSpPr>
          <p:cNvPr id="4" name="Straight Connector 3"/>
          <p:cNvCxnSpPr>
            <a:cxnSpLocks/>
            <a:stCxn id="2" idx="0"/>
          </p:cNvCxnSpPr>
          <p:nvPr/>
        </p:nvCxnSpPr>
        <p:spPr>
          <a:xfrm flipH="1" flipV="1">
            <a:off x="4918122" y="5767984"/>
            <a:ext cx="7207" cy="219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9344" y="5914255"/>
            <a:ext cx="6331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Attend </a:t>
            </a:r>
            <a:r>
              <a:rPr lang="en-GB" sz="750" b="1" dirty="0" smtClean="0">
                <a:solidFill>
                  <a:prstClr val="black"/>
                </a:solidFill>
              </a:rPr>
              <a:t>Year 5 </a:t>
            </a:r>
            <a:r>
              <a:rPr lang="en-GB" sz="750" b="1" dirty="0" smtClean="0">
                <a:solidFill>
                  <a:prstClr val="black"/>
                </a:solidFill>
              </a:rPr>
              <a:t>and  </a:t>
            </a:r>
            <a:r>
              <a:rPr lang="en-GB" sz="750" b="1" dirty="0">
                <a:solidFill>
                  <a:prstClr val="black"/>
                </a:solidFill>
              </a:rPr>
              <a:t>6 </a:t>
            </a:r>
            <a:r>
              <a:rPr lang="en-GB" sz="750" b="1" dirty="0" smtClean="0">
                <a:solidFill>
                  <a:prstClr val="black"/>
                </a:solidFill>
              </a:rPr>
              <a:t>Open evening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>
            <a:cxnSpLocks/>
            <a:stCxn id="14" idx="0"/>
          </p:cNvCxnSpPr>
          <p:nvPr/>
        </p:nvCxnSpPr>
        <p:spPr>
          <a:xfrm flipV="1">
            <a:off x="3925928" y="5599058"/>
            <a:ext cx="94741" cy="3151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80255" y="5074922"/>
            <a:ext cx="7666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Substances and Particles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>
            <a:cxnSpLocks/>
            <a:stCxn id="20" idx="0"/>
          </p:cNvCxnSpPr>
          <p:nvPr/>
        </p:nvCxnSpPr>
        <p:spPr>
          <a:xfrm flipV="1">
            <a:off x="4663564" y="4816149"/>
            <a:ext cx="124460" cy="2587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58394" y="4294920"/>
            <a:ext cx="16317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 </a:t>
            </a:r>
            <a:r>
              <a:rPr lang="en-GB" sz="800" b="1" dirty="0"/>
              <a:t>Be able </a:t>
            </a:r>
            <a:r>
              <a:rPr lang="en-GB" sz="800" b="1" dirty="0" smtClean="0"/>
              <a:t>to safely  </a:t>
            </a:r>
            <a:r>
              <a:rPr lang="en-GB" sz="800" b="1" dirty="0"/>
              <a:t>carry out simple chemical </a:t>
            </a:r>
            <a:r>
              <a:rPr lang="en-GB" sz="800" b="1" dirty="0" smtClean="0"/>
              <a:t>practical's</a:t>
            </a:r>
            <a:endParaRPr lang="en-GB" sz="800" b="1" dirty="0"/>
          </a:p>
          <a:p>
            <a:r>
              <a:rPr lang="en-GB" sz="800" dirty="0"/>
              <a:t> </a:t>
            </a:r>
          </a:p>
          <a:p>
            <a:pPr algn="ctr" defTabSz="342900"/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>
          <a:xfrm flipH="1" flipV="1">
            <a:off x="5224539" y="4547231"/>
            <a:ext cx="78724" cy="2795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046872" y="5030840"/>
            <a:ext cx="125216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Possible careers – lab </a:t>
            </a:r>
            <a:r>
              <a:rPr lang="en-GB" sz="750" b="1" dirty="0" smtClean="0">
                <a:solidFill>
                  <a:prstClr val="black"/>
                </a:solidFill>
              </a:rPr>
              <a:t>technician</a:t>
            </a:r>
            <a:r>
              <a:rPr lang="en-GB" sz="750" b="1" dirty="0" smtClean="0">
                <a:solidFill>
                  <a:prstClr val="black"/>
                </a:solidFill>
              </a:rPr>
              <a:t>, forensic scientist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28" name="Straight Connector 127"/>
          <p:cNvCxnSpPr>
            <a:cxnSpLocks/>
          </p:cNvCxnSpPr>
          <p:nvPr/>
        </p:nvCxnSpPr>
        <p:spPr>
          <a:xfrm flipV="1">
            <a:off x="5744693" y="4816150"/>
            <a:ext cx="0" cy="2292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832734" y="4468950"/>
            <a:ext cx="8008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Acids and Alkalis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34" name="Straight Connector 133"/>
          <p:cNvCxnSpPr>
            <a:cxnSpLocks/>
            <a:endCxn id="132" idx="2"/>
          </p:cNvCxnSpPr>
          <p:nvPr/>
        </p:nvCxnSpPr>
        <p:spPr>
          <a:xfrm flipV="1">
            <a:off x="6214348" y="4792115"/>
            <a:ext cx="18796" cy="692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6727768" y="5025161"/>
            <a:ext cx="1022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Be able to write word equations for simple chemical </a:t>
            </a:r>
            <a:r>
              <a:rPr lang="en-GB" sz="750" b="1" dirty="0" err="1" smtClean="0">
                <a:solidFill>
                  <a:prstClr val="black"/>
                </a:solidFill>
              </a:rPr>
              <a:t>reations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38" name="Straight Connector 137"/>
          <p:cNvCxnSpPr>
            <a:cxnSpLocks/>
            <a:endCxn id="136" idx="0"/>
          </p:cNvCxnSpPr>
          <p:nvPr/>
        </p:nvCxnSpPr>
        <p:spPr>
          <a:xfrm>
            <a:off x="6688460" y="4816149"/>
            <a:ext cx="550656" cy="2090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239116" y="4191950"/>
            <a:ext cx="9332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Careers – chemical engineer.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3" name="Straight Connector 142"/>
          <p:cNvCxnSpPr>
            <a:cxnSpLocks/>
            <a:endCxn id="139" idx="1"/>
          </p:cNvCxnSpPr>
          <p:nvPr/>
        </p:nvCxnSpPr>
        <p:spPr>
          <a:xfrm>
            <a:off x="6919617" y="4305649"/>
            <a:ext cx="319499" cy="478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27994" y="3382260"/>
            <a:ext cx="12111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Elements, mixtures and compounds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6" name="Straight Connector 145"/>
          <p:cNvCxnSpPr>
            <a:cxnSpLocks/>
            <a:endCxn id="144" idx="2"/>
          </p:cNvCxnSpPr>
          <p:nvPr/>
        </p:nvCxnSpPr>
        <p:spPr>
          <a:xfrm flipV="1">
            <a:off x="6348653" y="3705425"/>
            <a:ext cx="284901" cy="2041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796184" y="4224066"/>
            <a:ext cx="7963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Chemical Reactions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9" name="Straight Connector 148"/>
          <p:cNvCxnSpPr>
            <a:cxnSpLocks/>
            <a:endCxn id="147" idx="0"/>
          </p:cNvCxnSpPr>
          <p:nvPr/>
        </p:nvCxnSpPr>
        <p:spPr>
          <a:xfrm flipH="1">
            <a:off x="4194370" y="3926739"/>
            <a:ext cx="135548" cy="2973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366722" y="3498776"/>
            <a:ext cx="124202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Skills – </a:t>
            </a:r>
            <a:r>
              <a:rPr lang="en-GB" sz="750" b="1" dirty="0" smtClean="0">
                <a:solidFill>
                  <a:prstClr val="black"/>
                </a:solidFill>
              </a:rPr>
              <a:t>Make predictions and test them through investigations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52" name="Straight Connector 151"/>
          <p:cNvCxnSpPr>
            <a:cxnSpLocks/>
            <a:endCxn id="150" idx="2"/>
          </p:cNvCxnSpPr>
          <p:nvPr/>
        </p:nvCxnSpPr>
        <p:spPr>
          <a:xfrm>
            <a:off x="3827152" y="3876635"/>
            <a:ext cx="160582" cy="6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1971268" y="4191950"/>
            <a:ext cx="101672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Make options choice for Triple Science or Trilogy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55" name="Straight Connector 154"/>
          <p:cNvCxnSpPr>
            <a:cxnSpLocks/>
            <a:stCxn id="153" idx="0"/>
          </p:cNvCxnSpPr>
          <p:nvPr/>
        </p:nvCxnSpPr>
        <p:spPr>
          <a:xfrm flipV="1">
            <a:off x="2479630" y="3840686"/>
            <a:ext cx="220162" cy="3512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122427" y="3175611"/>
            <a:ext cx="9532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Take part in work experience</a:t>
            </a:r>
          </a:p>
        </p:txBody>
      </p:sp>
      <p:cxnSp>
        <p:nvCxnSpPr>
          <p:cNvPr id="158" name="Straight Connector 157"/>
          <p:cNvCxnSpPr>
            <a:cxnSpLocks/>
            <a:endCxn id="156" idx="0"/>
          </p:cNvCxnSpPr>
          <p:nvPr/>
        </p:nvCxnSpPr>
        <p:spPr>
          <a:xfrm>
            <a:off x="3475294" y="2994548"/>
            <a:ext cx="123765" cy="1810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cxnSpLocks/>
            <a:endCxn id="159" idx="2"/>
          </p:cNvCxnSpPr>
          <p:nvPr/>
        </p:nvCxnSpPr>
        <p:spPr>
          <a:xfrm flipV="1">
            <a:off x="3949942" y="2782545"/>
            <a:ext cx="8240" cy="2016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280255" y="3157959"/>
            <a:ext cx="8225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Sit end of Year 10 exams</a:t>
            </a:r>
          </a:p>
        </p:txBody>
      </p:sp>
      <p:cxnSp>
        <p:nvCxnSpPr>
          <p:cNvPr id="165" name="Straight Connector 164"/>
          <p:cNvCxnSpPr>
            <a:cxnSpLocks/>
            <a:endCxn id="163" idx="0"/>
          </p:cNvCxnSpPr>
          <p:nvPr/>
        </p:nvCxnSpPr>
        <p:spPr>
          <a:xfrm>
            <a:off x="4427487" y="2994548"/>
            <a:ext cx="264029" cy="1634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4559445" y="2564906"/>
            <a:ext cx="8766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Complete </a:t>
            </a:r>
            <a:r>
              <a:rPr lang="en-GB" sz="750" b="1" dirty="0" err="1">
                <a:solidFill>
                  <a:prstClr val="black"/>
                </a:solidFill>
              </a:rPr>
              <a:t>DofE</a:t>
            </a:r>
            <a:r>
              <a:rPr lang="en-GB" sz="750" b="1" dirty="0">
                <a:solidFill>
                  <a:prstClr val="black"/>
                </a:solidFill>
              </a:rPr>
              <a:t> bronze</a:t>
            </a:r>
          </a:p>
        </p:txBody>
      </p:sp>
      <p:cxnSp>
        <p:nvCxnSpPr>
          <p:cNvPr id="177" name="Straight Connector 176"/>
          <p:cNvCxnSpPr>
            <a:cxnSpLocks/>
          </p:cNvCxnSpPr>
          <p:nvPr/>
        </p:nvCxnSpPr>
        <p:spPr>
          <a:xfrm flipV="1">
            <a:off x="4887271" y="2782545"/>
            <a:ext cx="109785" cy="2132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36096" y="4111983"/>
            <a:ext cx="17281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Skills – </a:t>
            </a:r>
            <a:r>
              <a:rPr lang="en-GB" sz="750" b="1" dirty="0" smtClean="0">
                <a:solidFill>
                  <a:prstClr val="black"/>
                </a:solidFill>
              </a:rPr>
              <a:t>be able to write formula equations for simple reactions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>
            <a:cxnSpLocks/>
            <a:endCxn id="3" idx="0"/>
          </p:cNvCxnSpPr>
          <p:nvPr/>
        </p:nvCxnSpPr>
        <p:spPr>
          <a:xfrm>
            <a:off x="5990190" y="3925205"/>
            <a:ext cx="310003" cy="1867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85332" y="3439767"/>
            <a:ext cx="8650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Get involved in STEM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>
            <a:cxnSpLocks/>
            <a:endCxn id="22" idx="2"/>
          </p:cNvCxnSpPr>
          <p:nvPr/>
        </p:nvCxnSpPr>
        <p:spPr>
          <a:xfrm flipV="1">
            <a:off x="5659804" y="3762932"/>
            <a:ext cx="158066" cy="1555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30704" y="4166824"/>
            <a:ext cx="101247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Earth Science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5" name="Straight Connector 34"/>
          <p:cNvCxnSpPr>
            <a:cxnSpLocks/>
            <a:endCxn id="33" idx="0"/>
          </p:cNvCxnSpPr>
          <p:nvPr/>
        </p:nvCxnSpPr>
        <p:spPr>
          <a:xfrm flipH="1">
            <a:off x="5236943" y="3925204"/>
            <a:ext cx="132640" cy="241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27487" y="3470086"/>
            <a:ext cx="11568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 Careers – </a:t>
            </a:r>
            <a:r>
              <a:rPr lang="en-GB" sz="750" b="1" dirty="0" smtClean="0">
                <a:solidFill>
                  <a:prstClr val="black"/>
                </a:solidFill>
              </a:rPr>
              <a:t> biochemist, pharmacist.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9" name="Straight Connector 38"/>
          <p:cNvCxnSpPr>
            <a:cxnSpLocks/>
            <a:endCxn id="37" idx="2"/>
          </p:cNvCxnSpPr>
          <p:nvPr/>
        </p:nvCxnSpPr>
        <p:spPr>
          <a:xfrm flipH="1" flipV="1">
            <a:off x="5005928" y="3793251"/>
            <a:ext cx="153272" cy="1343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92244" y="4120981"/>
            <a:ext cx="9496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Careers – </a:t>
            </a:r>
            <a:r>
              <a:rPr lang="en-GB" sz="750" b="1" dirty="0" smtClean="0">
                <a:solidFill>
                  <a:prstClr val="black"/>
                </a:solidFill>
              </a:rPr>
              <a:t>Healthcare</a:t>
            </a:r>
            <a:r>
              <a:rPr lang="en-GB" sz="750" b="1" dirty="0" smtClean="0">
                <a:solidFill>
                  <a:prstClr val="black"/>
                </a:solidFill>
              </a:rPr>
              <a:t> analyst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>
            <a:cxnSpLocks/>
            <a:endCxn id="42" idx="0"/>
          </p:cNvCxnSpPr>
          <p:nvPr/>
        </p:nvCxnSpPr>
        <p:spPr>
          <a:xfrm flipH="1">
            <a:off x="3467074" y="3927790"/>
            <a:ext cx="54414" cy="1931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  <a:endCxn id="45" idx="0"/>
          </p:cNvCxnSpPr>
          <p:nvPr/>
        </p:nvCxnSpPr>
        <p:spPr>
          <a:xfrm>
            <a:off x="5380573" y="3004043"/>
            <a:ext cx="407588" cy="70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78372" y="2406618"/>
            <a:ext cx="7440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Coach a group of younger students</a:t>
            </a:r>
          </a:p>
        </p:txBody>
      </p:sp>
      <p:cxnSp>
        <p:nvCxnSpPr>
          <p:cNvPr id="50" name="Straight Connector 49"/>
          <p:cNvCxnSpPr>
            <a:cxnSpLocks/>
            <a:endCxn id="48" idx="1"/>
          </p:cNvCxnSpPr>
          <p:nvPr/>
        </p:nvCxnSpPr>
        <p:spPr>
          <a:xfrm>
            <a:off x="5622994" y="2517128"/>
            <a:ext cx="255378" cy="1664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24695"/>
              </p:ext>
            </p:extLst>
          </p:nvPr>
        </p:nvGraphicFramePr>
        <p:xfrm>
          <a:off x="899592" y="3221702"/>
          <a:ext cx="1153095" cy="21678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3095">
                  <a:extLst>
                    <a:ext uri="{9D8B030D-6E8A-4147-A177-3AD203B41FA5}">
                      <a16:colId xmlns:a16="http://schemas.microsoft.com/office/drawing/2014/main" xmlns="" val="37462122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The Millom Learner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663994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Determined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375748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Communicator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451962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Positive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422803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Understanding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31524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Independent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324236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Collaborator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197777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Investigator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8144555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1FBB4C0D-7616-4B1C-A7CD-DC19602CDD5A}"/>
              </a:ext>
            </a:extLst>
          </p:cNvPr>
          <p:cNvSpPr/>
          <p:nvPr/>
        </p:nvSpPr>
        <p:spPr>
          <a:xfrm>
            <a:off x="1736388" y="1628802"/>
            <a:ext cx="3260669" cy="924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154" name="Left Arrow 210">
            <a:extLst>
              <a:ext uri="{FF2B5EF4-FFF2-40B4-BE49-F238E27FC236}">
                <a16:creationId xmlns:a16="http://schemas.microsoft.com/office/drawing/2014/main" xmlns="" id="{C3DDCECA-FEA5-4FA1-B883-2F0379BDC3BA}"/>
              </a:ext>
            </a:extLst>
          </p:cNvPr>
          <p:cNvSpPr/>
          <p:nvPr/>
        </p:nvSpPr>
        <p:spPr>
          <a:xfrm>
            <a:off x="3588629" y="1909213"/>
            <a:ext cx="1142075" cy="363474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GB" sz="1350" dirty="0">
                <a:solidFill>
                  <a:prstClr val="white"/>
                </a:solidFill>
              </a:rPr>
              <a:t>Next Slide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2919" y="3095216"/>
            <a:ext cx="710355" cy="3231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Start </a:t>
            </a:r>
            <a:r>
              <a:rPr lang="en-GB" sz="750" b="1" dirty="0" smtClean="0">
                <a:solidFill>
                  <a:prstClr val="black"/>
                </a:solidFill>
              </a:rPr>
              <a:t>KS </a:t>
            </a:r>
            <a:r>
              <a:rPr lang="en-GB" sz="750" b="1" dirty="0" smtClean="0">
                <a:solidFill>
                  <a:prstClr val="black"/>
                </a:solidFill>
              </a:rPr>
              <a:t>4 curriculum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2339752" y="3319541"/>
            <a:ext cx="279756" cy="78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2868890" y="3368899"/>
            <a:ext cx="66828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Energetics and materials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110670" y="3881016"/>
            <a:ext cx="16253" cy="50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097085" y="3811113"/>
            <a:ext cx="116225" cy="1455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12E7BC-3FAE-4F69-B3A9-265A91C293E2}"/>
              </a:ext>
            </a:extLst>
          </p:cNvPr>
          <p:cNvSpPr txBox="1"/>
          <p:nvPr/>
        </p:nvSpPr>
        <p:spPr>
          <a:xfrm>
            <a:off x="1378769" y="880442"/>
            <a:ext cx="21584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b="1" dirty="0" err="1">
                <a:solidFill>
                  <a:srgbClr val="70AD47">
                    <a:lumMod val="50000"/>
                  </a:srgbClr>
                </a:solidFill>
                <a:cs typeface="Calibri" panose="020F0502020204030204" pitchFamily="34" charset="0"/>
              </a:rPr>
              <a:t>Millom</a:t>
            </a:r>
            <a:r>
              <a:rPr lang="en-GB" sz="3000" b="1" dirty="0">
                <a:solidFill>
                  <a:srgbClr val="70AD47">
                    <a:lumMod val="50000"/>
                  </a:srgbClr>
                </a:solidFill>
                <a:cs typeface="Calibri" panose="020F0502020204030204" pitchFamily="34" charset="0"/>
              </a:rPr>
              <a:t> School Learning Journey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366488" y="2385757"/>
            <a:ext cx="1183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Discuss future options with INSPIRA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16126" y="3075035"/>
            <a:ext cx="7440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Develop revision skills</a:t>
            </a:r>
          </a:p>
        </p:txBody>
      </p:sp>
      <p:pic>
        <p:nvPicPr>
          <p:cNvPr id="208" name="Picture 2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05" y="892380"/>
            <a:ext cx="1109611" cy="198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4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148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Millom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SARAH IRVING</cp:lastModifiedBy>
  <cp:revision>7</cp:revision>
  <dcterms:created xsi:type="dcterms:W3CDTF">2019-06-07T12:58:12Z</dcterms:created>
  <dcterms:modified xsi:type="dcterms:W3CDTF">2019-06-10T08:38:31Z</dcterms:modified>
</cp:coreProperties>
</file>